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40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10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amadejoh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4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1082880"/>
            <a:ext cx="5029200" cy="5029200"/>
          </a:xfrm>
          <a:prstGeom prst="ellipse">
            <a:avLst/>
          </a:prstGeom>
          <a:solidFill>
            <a:srgbClr val="0D7A5F">
              <a:alpha val="50000"/>
            </a:srgbClr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Shape 1"/>
          <p:cNvSpPr/>
          <p:nvPr/>
        </p:nvSpPr>
        <p:spPr>
          <a:xfrm>
            <a:off x="-1371600" y="3200400"/>
            <a:ext cx="3657600" cy="3657600"/>
          </a:xfrm>
          <a:prstGeom prst="ellipse">
            <a:avLst/>
          </a:prstGeom>
          <a:solidFill>
            <a:srgbClr val="0D7A5F">
              <a:alpha val="40000"/>
            </a:srgbClr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2004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41148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PUBLIC HEALTH EDUCATION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11480" y="1005840"/>
            <a:ext cx="6858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 Influence on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Substance Use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411480" y="2743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i="1" dirty="0">
                <a:solidFill>
                  <a:srgbClr val="FDE6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Prevention Interventions</a:t>
            </a:r>
            <a:endParaRPr lang="en-US" sz="2600" dirty="0"/>
          </a:p>
        </p:txBody>
      </p:sp>
      <p:sp>
        <p:nvSpPr>
          <p:cNvPr id="8" name="Shape 5"/>
          <p:cNvSpPr/>
          <p:nvPr/>
        </p:nvSpPr>
        <p:spPr>
          <a:xfrm>
            <a:off x="411480" y="3429000"/>
            <a:ext cx="274320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9" name="Text 6"/>
          <p:cNvSpPr/>
          <p:nvPr/>
        </p:nvSpPr>
        <p:spPr>
          <a:xfrm>
            <a:off x="411480" y="35478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at Sarah Ayoka </a:t>
            </a:r>
            <a:r>
              <a:rPr lang="en-US" sz="1200" dirty="0" err="1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Oduwaiye</a:t>
            </a: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Foundation Lecture  |  June 28, 2026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0" y="3950208"/>
            <a:ext cx="9144000" cy="1193292"/>
          </a:xfrm>
          <a:prstGeom prst="roundRect">
            <a:avLst/>
          </a:prstGeom>
          <a:solidFill>
            <a:srgbClr val="F59E0B">
              <a:alpha val="88000"/>
            </a:srgbClr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1" name="Text 8"/>
          <p:cNvSpPr/>
          <p:nvPr/>
        </p:nvSpPr>
        <p:spPr>
          <a:xfrm>
            <a:off x="411480" y="4023360"/>
            <a:ext cx="8321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Samuel Ojima Adejoh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11480" y="4434840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Medical Social Work &amp; Medical Sociology  |  Department of Social Work, University of Lagos, Akoka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11480" y="4709160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  sadejoh@unilag.edu.ng    |    </a:t>
            </a: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samadejoh@gmail.com</a:t>
            </a: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14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Nigerian Evidence: What the Numbers Say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research from Nigerian universities and communities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5" name="Text 3"/>
          <p:cNvSpPr/>
          <p:nvPr/>
        </p:nvSpPr>
        <p:spPr>
          <a:xfrm>
            <a:off x="429768" y="128016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73.7%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29768" y="196596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Nigerian university students who used substances cited PEER PRESSURE as the primary trigger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00400" y="114300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3310128" y="128016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7A8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84.5%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310128" y="196596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lifetime psychoactive substance use rate documented at a State University (Ibeto, 2024)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80760" y="114300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1" name="Text 9"/>
          <p:cNvSpPr/>
          <p:nvPr/>
        </p:nvSpPr>
        <p:spPr>
          <a:xfrm>
            <a:off x="6190488" y="128016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68%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190488" y="196596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first-time users said a close friend was the first person to introduce them to a substance (NDLEA, 2019)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0040" y="306324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4" name="Text 12"/>
          <p:cNvSpPr/>
          <p:nvPr/>
        </p:nvSpPr>
        <p:spPr>
          <a:xfrm>
            <a:off x="429768" y="32004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7A8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14.3M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429768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Nigerians estimated to use drugs — one of the highest rates in West Africa (UNODC)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200400" y="306324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7" name="Text 15"/>
          <p:cNvSpPr/>
          <p:nvPr/>
        </p:nvSpPr>
        <p:spPr>
          <a:xfrm>
            <a:off x="3310128" y="32004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70.4%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3310128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substance-using students initiated use at PARTIES — confirming the social nature of initiation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080760" y="3063240"/>
            <a:ext cx="2697480" cy="1737360"/>
          </a:xfrm>
          <a:prstGeom prst="roundRect">
            <a:avLst>
              <a:gd name="adj" fmla="val 6316"/>
            </a:avLst>
          </a:prstGeom>
          <a:solidFill>
            <a:srgbClr val="0D7A5F">
              <a:alpha val="90000"/>
            </a:srgbClr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0" name="Text 18"/>
          <p:cNvSpPr/>
          <p:nvPr/>
        </p:nvSpPr>
        <p:spPr>
          <a:xfrm>
            <a:off x="6190488" y="32004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7A8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50%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6190488" y="388620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surveyed Nigerians identified peer pressure as the MAIN driver of youth drug abuse 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457200"/>
            <a:ext cx="4114800" cy="4114800"/>
          </a:xfrm>
          <a:prstGeom prst="ellipse">
            <a:avLst/>
          </a:prstGeom>
          <a:solidFill>
            <a:srgbClr val="014D40">
              <a:alpha val="40000"/>
            </a:srgbClr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&amp; 04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4008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Protective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Factors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3547872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are some young people more vulnerable — and what keeps others safe?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30175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Factors: What Increases Vulnerability?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 are NOT destiny — they are warning signs to address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DC262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1261872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78408" y="128016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29768" y="1764792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self-esteem  •  Poor coping skills  •  Sensation-seeking personality  •  Mental health challenges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754880" y="1170432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59E0B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1261872"/>
            <a:ext cx="475488" cy="4754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13248" y="128016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 &amp; SOCIAL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864608" y="1764792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Friends who use substances  •  Wanting to be accepted  •  "Everyone is doing it" (false norm)  •  Social media glorifying drug use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320040" y="3044952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0D7A5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" y="3136392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78408" y="315468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29768" y="3639312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parental supervision  •  Family history of addiction  •  Childhood trauma or neglect  •  Conflict at home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754880" y="3044952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608" y="3136392"/>
            <a:ext cx="475488" cy="47548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413248" y="3154680"/>
            <a:ext cx="3383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ENVIRONMENT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4864608" y="3639312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access on campus  •  Weak enforcement  •  Academic stress without support  •  Proximity of bars to school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22" name="Text 16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RISK FACTORS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Protective Factors: Your Shield Against Peer Pressure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resilience is building your best life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320040" y="117043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014D4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320040" y="1426464"/>
            <a:ext cx="2706624" cy="201168"/>
          </a:xfrm>
          <a:prstGeom prst="rect">
            <a:avLst/>
          </a:prstGeom>
          <a:solidFill>
            <a:srgbClr val="014D4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23444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95528" y="124358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Strong Sense of Self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29768" y="170078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who you are and what you stand for makes it harder for others to push you around. Your identity is your foundation.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172968" y="117043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2" name="Shape 9"/>
          <p:cNvSpPr/>
          <p:nvPr/>
        </p:nvSpPr>
        <p:spPr>
          <a:xfrm>
            <a:off x="3172968" y="117043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0D7A5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3" name="Shape 10"/>
          <p:cNvSpPr/>
          <p:nvPr/>
        </p:nvSpPr>
        <p:spPr>
          <a:xfrm>
            <a:off x="3172968" y="1426464"/>
            <a:ext cx="2706624" cy="201168"/>
          </a:xfrm>
          <a:prstGeom prst="rect">
            <a:avLst/>
          </a:prstGeom>
          <a:solidFill>
            <a:srgbClr val="0D7A5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1234440"/>
            <a:ext cx="320040" cy="3200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648456" y="124358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Positive Peer Network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3282696" y="170078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friends who lift you up, not drag you down. The people around you shape you — so choose wisely.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6025896" y="117043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Shape 14"/>
          <p:cNvSpPr/>
          <p:nvPr/>
        </p:nvSpPr>
        <p:spPr>
          <a:xfrm>
            <a:off x="6025896" y="117043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9" name="Shape 15"/>
          <p:cNvSpPr/>
          <p:nvPr/>
        </p:nvSpPr>
        <p:spPr>
          <a:xfrm>
            <a:off x="6025896" y="1426464"/>
            <a:ext cx="2706624" cy="201168"/>
          </a:xfrm>
          <a:prstGeom prst="rect">
            <a:avLst/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336" y="1234440"/>
            <a:ext cx="320040" cy="32004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501384" y="124358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Life Skills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135624" y="170078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to say NO, manage stress, solve problems and communicate assertively — these are your practical tools.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320040" y="304495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4" name="Shape 19"/>
          <p:cNvSpPr/>
          <p:nvPr/>
        </p:nvSpPr>
        <p:spPr>
          <a:xfrm>
            <a:off x="320040" y="304495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5" name="Shape 20"/>
          <p:cNvSpPr/>
          <p:nvPr/>
        </p:nvSpPr>
        <p:spPr>
          <a:xfrm>
            <a:off x="320040" y="3300984"/>
            <a:ext cx="2706624" cy="201168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" y="3108960"/>
            <a:ext cx="320040" cy="32004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95528" y="311810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Connectedness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429768" y="357530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who are engaged in school, clubs, and sports are less likely to drift into risky behaviour.</a:t>
            </a:r>
            <a:endParaRPr lang="en-US" sz="1000" dirty="0"/>
          </a:p>
        </p:txBody>
      </p:sp>
      <p:sp>
        <p:nvSpPr>
          <p:cNvPr id="29" name="Shape 23"/>
          <p:cNvSpPr/>
          <p:nvPr/>
        </p:nvSpPr>
        <p:spPr>
          <a:xfrm>
            <a:off x="3172968" y="304495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0" name="Shape 24"/>
          <p:cNvSpPr/>
          <p:nvPr/>
        </p:nvSpPr>
        <p:spPr>
          <a:xfrm>
            <a:off x="3172968" y="304495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8B691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Shape 25"/>
          <p:cNvSpPr/>
          <p:nvPr/>
        </p:nvSpPr>
        <p:spPr>
          <a:xfrm>
            <a:off x="3172968" y="3300984"/>
            <a:ext cx="2706624" cy="201168"/>
          </a:xfrm>
          <a:prstGeom prst="rect">
            <a:avLst/>
          </a:prstGeom>
          <a:solidFill>
            <a:srgbClr val="8B691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4408" y="3108960"/>
            <a:ext cx="320040" cy="32004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3648456" y="311810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 &amp; Faith</a:t>
            </a:r>
            <a:endParaRPr lang="en-US" sz="1100" dirty="0"/>
          </a:p>
        </p:txBody>
      </p:sp>
      <p:sp>
        <p:nvSpPr>
          <p:cNvPr id="34" name="Text 27"/>
          <p:cNvSpPr/>
          <p:nvPr/>
        </p:nvSpPr>
        <p:spPr>
          <a:xfrm>
            <a:off x="3282696" y="357530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family communication and faith community involvement are powerful protective factors in the Nigerian context.</a:t>
            </a:r>
            <a:endParaRPr lang="en-US" sz="1000" dirty="0"/>
          </a:p>
        </p:txBody>
      </p:sp>
      <p:sp>
        <p:nvSpPr>
          <p:cNvPr id="35" name="Shape 28"/>
          <p:cNvSpPr/>
          <p:nvPr/>
        </p:nvSpPr>
        <p:spPr>
          <a:xfrm>
            <a:off x="6025896" y="3044952"/>
            <a:ext cx="2706624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6" name="Shape 29"/>
          <p:cNvSpPr/>
          <p:nvPr/>
        </p:nvSpPr>
        <p:spPr>
          <a:xfrm>
            <a:off x="6025896" y="3044952"/>
            <a:ext cx="2706624" cy="457200"/>
          </a:xfrm>
          <a:prstGeom prst="roundRect">
            <a:avLst>
              <a:gd name="adj" fmla="val 20000"/>
            </a:avLst>
          </a:prstGeom>
          <a:solidFill>
            <a:srgbClr val="014D4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7" name="Shape 30"/>
          <p:cNvSpPr/>
          <p:nvPr/>
        </p:nvSpPr>
        <p:spPr>
          <a:xfrm>
            <a:off x="6025896" y="3300984"/>
            <a:ext cx="2706624" cy="201168"/>
          </a:xfrm>
          <a:prstGeom prst="rect">
            <a:avLst/>
          </a:prstGeom>
          <a:solidFill>
            <a:srgbClr val="014D4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7336" y="3108960"/>
            <a:ext cx="320040" cy="32004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6501384" y="311810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 to Support</a:t>
            </a:r>
            <a:endParaRPr lang="en-US" sz="1100" dirty="0"/>
          </a:p>
        </p:txBody>
      </p:sp>
      <p:sp>
        <p:nvSpPr>
          <p:cNvPr id="40" name="Text 32"/>
          <p:cNvSpPr/>
          <p:nvPr/>
        </p:nvSpPr>
        <p:spPr>
          <a:xfrm>
            <a:off x="6135624" y="3575304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where to go for help — counsellors, trusted adults, helplines — means you are never truly alone.</a:t>
            </a:r>
            <a:endParaRPr lang="en-US" sz="1000" dirty="0"/>
          </a:p>
        </p:txBody>
      </p:sp>
      <p:sp>
        <p:nvSpPr>
          <p:cNvPr id="41" name="Shape 33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42" name="Text 34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PROTECTIVE FACTORS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A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014D40">
              <a:alpha val="55000"/>
            </a:srgbClr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858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Prevention That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Actually Works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3547872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approaches proven to reduce substance use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292608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Prevention Happens at Three Levels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it as a pyramid — broad at the base, targeted at the top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743200" y="1170432"/>
            <a:ext cx="3520440" cy="1024128"/>
          </a:xfrm>
          <a:prstGeom prst="roundRect">
            <a:avLst>
              <a:gd name="adj" fmla="val 8929"/>
            </a:avLst>
          </a:prstGeom>
          <a:solidFill>
            <a:srgbClr val="DC262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2743200" y="1170432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INDICATED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743200" y="1536192"/>
            <a:ext cx="3520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early or active users • Brief counselling • Referral to treatment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1463040" y="2286000"/>
            <a:ext cx="6080760" cy="1024128"/>
          </a:xfrm>
          <a:prstGeom prst="roundRect">
            <a:avLst>
              <a:gd name="adj" fmla="val 8929"/>
            </a:avLst>
          </a:prstGeom>
          <a:solidFill>
            <a:srgbClr val="F59E0B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9" name="Text 7"/>
          <p:cNvSpPr/>
          <p:nvPr/>
        </p:nvSpPr>
        <p:spPr>
          <a:xfrm>
            <a:off x="1463040" y="2286000"/>
            <a:ext cx="6080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SELECTIVE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463040" y="2651760"/>
            <a:ext cx="6080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at-risk groups • First-year students • Mental health screening • Peer education workshops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4320" y="3401568"/>
            <a:ext cx="8503920" cy="1024128"/>
          </a:xfrm>
          <a:prstGeom prst="roundRect">
            <a:avLst>
              <a:gd name="adj" fmla="val 8929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2" name="Text 10"/>
          <p:cNvSpPr/>
          <p:nvPr/>
        </p:nvSpPr>
        <p:spPr>
          <a:xfrm>
            <a:off x="274320" y="3401568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UNIVERSAL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4320" y="3767328"/>
            <a:ext cx="8503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ALL young people • School education • Campus awareness campaigns • Social norms correction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0040" y="4553712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16" name="Text 14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PREVENTION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Life Skills Training (LST): The Gold Standard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 over 13 years of research to cut drug use significantly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2724912" cy="3657600"/>
          </a:xfrm>
          <a:prstGeom prst="roundRect">
            <a:avLst>
              <a:gd name="adj" fmla="val 4027"/>
            </a:avLst>
          </a:prstGeom>
          <a:solidFill>
            <a:srgbClr val="DC262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1280160"/>
            <a:ext cx="685800" cy="685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29768" y="2029968"/>
            <a:ext cx="250545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Drug Resistance Skills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651760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95528" y="262432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high-risk situations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154680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5528" y="312724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Practise saying NO clearly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657600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5528" y="363016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 peer and media pressure</a:t>
            </a:r>
            <a:endParaRPr lang="en-US" sz="10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6052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95528" y="413308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when to walk away</a:t>
            </a:r>
            <a:endParaRPr lang="en-US" sz="1050" dirty="0"/>
          </a:p>
        </p:txBody>
      </p:sp>
      <p:sp>
        <p:nvSpPr>
          <p:cNvPr id="16" name="Shape 9"/>
          <p:cNvSpPr/>
          <p:nvPr/>
        </p:nvSpPr>
        <p:spPr>
          <a:xfrm>
            <a:off x="3172968" y="1170432"/>
            <a:ext cx="2724912" cy="3657600"/>
          </a:xfrm>
          <a:prstGeom prst="roundRect">
            <a:avLst>
              <a:gd name="adj" fmla="val 4027"/>
            </a:avLst>
          </a:prstGeom>
          <a:solidFill>
            <a:srgbClr val="F59E0B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7096" y="1280160"/>
            <a:ext cx="685800" cy="6858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3282696" y="2029968"/>
            <a:ext cx="250545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Self-Management</a:t>
            </a:r>
            <a:endParaRPr lang="en-US" sz="13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28" y="2651760"/>
            <a:ext cx="292608" cy="29260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3648456" y="262432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wise decisions under pressure</a:t>
            </a:r>
            <a:endParaRPr lang="en-US" sz="105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28" y="3154680"/>
            <a:ext cx="292608" cy="29260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3648456" y="312724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goals and track your progress</a:t>
            </a:r>
            <a:endParaRPr lang="en-US" sz="105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28" y="3657600"/>
            <a:ext cx="292608" cy="292608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3648456" y="363016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stress without substances</a:t>
            </a:r>
            <a:endParaRPr lang="en-US" sz="1050" dirty="0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28" y="4160520"/>
            <a:ext cx="292608" cy="292608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3648456" y="413308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self-control</a:t>
            </a:r>
            <a:endParaRPr lang="en-US" sz="1050" dirty="0"/>
          </a:p>
        </p:txBody>
      </p:sp>
      <p:sp>
        <p:nvSpPr>
          <p:cNvPr id="27" name="Shape 15"/>
          <p:cNvSpPr/>
          <p:nvPr/>
        </p:nvSpPr>
        <p:spPr>
          <a:xfrm>
            <a:off x="6025896" y="1170432"/>
            <a:ext cx="2724912" cy="3657600"/>
          </a:xfrm>
          <a:prstGeom prst="roundRect">
            <a:avLst>
              <a:gd name="adj" fmla="val 4027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0024" y="1280160"/>
            <a:ext cx="685800" cy="685800"/>
          </a:xfrm>
          <a:prstGeom prst="rect">
            <a:avLst/>
          </a:prstGeom>
        </p:spPr>
      </p:pic>
      <p:sp>
        <p:nvSpPr>
          <p:cNvPr id="29" name="Text 16"/>
          <p:cNvSpPr/>
          <p:nvPr/>
        </p:nvSpPr>
        <p:spPr>
          <a:xfrm>
            <a:off x="6135624" y="2029968"/>
            <a:ext cx="250545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Skills</a:t>
            </a:r>
            <a:endParaRPr lang="en-US" sz="1300" dirty="0"/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056" y="2651760"/>
            <a:ext cx="292608" cy="292608"/>
          </a:xfrm>
          <a:prstGeom prst="rect">
            <a:avLst/>
          </a:prstGeom>
        </p:spPr>
      </p:pic>
      <p:sp>
        <p:nvSpPr>
          <p:cNvPr id="31" name="Text 17"/>
          <p:cNvSpPr/>
          <p:nvPr/>
        </p:nvSpPr>
        <p:spPr>
          <a:xfrm>
            <a:off x="6501384" y="262432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assertively (not aggressively)</a:t>
            </a:r>
            <a:endParaRPr lang="en-US" sz="1050" dirty="0"/>
          </a:p>
        </p:txBody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056" y="3154680"/>
            <a:ext cx="292608" cy="292608"/>
          </a:xfrm>
          <a:prstGeom prst="rect">
            <a:avLst/>
          </a:prstGeom>
        </p:spPr>
      </p:pic>
      <p:sp>
        <p:nvSpPr>
          <p:cNvPr id="33" name="Text 18"/>
          <p:cNvSpPr/>
          <p:nvPr/>
        </p:nvSpPr>
        <p:spPr>
          <a:xfrm>
            <a:off x="6501384" y="312724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conflicts peacefully</a:t>
            </a:r>
            <a:endParaRPr lang="en-US" sz="1050" dirty="0"/>
          </a:p>
        </p:txBody>
      </p:sp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056" y="3657600"/>
            <a:ext cx="292608" cy="292608"/>
          </a:xfrm>
          <a:prstGeom prst="rect">
            <a:avLst/>
          </a:prstGeom>
        </p:spPr>
      </p:pic>
      <p:sp>
        <p:nvSpPr>
          <p:cNvPr id="35" name="Text 19"/>
          <p:cNvSpPr/>
          <p:nvPr/>
        </p:nvSpPr>
        <p:spPr>
          <a:xfrm>
            <a:off x="6501384" y="363016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positive friendships</a:t>
            </a:r>
            <a:endParaRPr lang="en-US" sz="1050" dirty="0"/>
          </a:p>
        </p:txBody>
      </p:sp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056" y="4160520"/>
            <a:ext cx="292608" cy="292608"/>
          </a:xfrm>
          <a:prstGeom prst="rect">
            <a:avLst/>
          </a:prstGeom>
        </p:spPr>
      </p:pic>
      <p:sp>
        <p:nvSpPr>
          <p:cNvPr id="37" name="Text 20"/>
          <p:cNvSpPr/>
          <p:nvPr/>
        </p:nvSpPr>
        <p:spPr>
          <a:xfrm>
            <a:off x="6501384" y="4133088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 help confidently</a:t>
            </a:r>
            <a:endParaRPr lang="en-US" sz="1050" dirty="0"/>
          </a:p>
        </p:txBody>
      </p:sp>
      <p:sp>
        <p:nvSpPr>
          <p:cNvPr id="38" name="Shape 21"/>
          <p:cNvSpPr/>
          <p:nvPr/>
        </p:nvSpPr>
        <p:spPr>
          <a:xfrm>
            <a:off x="320040" y="4864608"/>
            <a:ext cx="8503920" cy="210312"/>
          </a:xfrm>
          <a:prstGeom prst="roundRect">
            <a:avLst>
              <a:gd name="adj" fmla="val 26087"/>
            </a:avLst>
          </a:prstGeom>
          <a:solidFill>
            <a:srgbClr val="FDE68A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9" name="Text 22"/>
          <p:cNvSpPr/>
          <p:nvPr/>
        </p:nvSpPr>
        <p:spPr>
          <a:xfrm>
            <a:off x="411480" y="4873752"/>
            <a:ext cx="8321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13-year study (Griffin et al., 2023): LST participants showed significantly lower lifetime illicit drug use, marijuana use, and polydrug use</a:t>
            </a:r>
            <a:endParaRPr lang="en-US" sz="900" dirty="0"/>
          </a:p>
        </p:txBody>
      </p:sp>
      <p:sp>
        <p:nvSpPr>
          <p:cNvPr id="40" name="Shape 23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41" name="Text 24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PREVENTION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0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 Education: Turning the Tables on Peer Influence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same force that causes harm to prevent it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8503920" cy="749808"/>
          </a:xfrm>
          <a:prstGeom prst="roundRect">
            <a:avLst>
              <a:gd name="adj" fmla="val 12195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502920" y="1234440"/>
            <a:ext cx="8229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Idea: If peers can influence young people to use drugs, trained peer educators can influence them NOT to.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2011680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8" name="Shape 6"/>
          <p:cNvSpPr/>
          <p:nvPr/>
        </p:nvSpPr>
        <p:spPr>
          <a:xfrm>
            <a:off x="429768" y="2121408"/>
            <a:ext cx="502920" cy="502920"/>
          </a:xfrm>
          <a:prstGeom prst="ellipse">
            <a:avLst/>
          </a:prstGeom>
          <a:solidFill>
            <a:srgbClr val="014D40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48840"/>
            <a:ext cx="448056" cy="4480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33272" y="210312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Credibility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33272" y="246888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fellow student lives your reality. Young people trust peers more than adults or lecturers.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727448" y="2011680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3" name="Shape 10"/>
          <p:cNvSpPr/>
          <p:nvPr/>
        </p:nvSpPr>
        <p:spPr>
          <a:xfrm>
            <a:off x="4837176" y="2121408"/>
            <a:ext cx="502920" cy="502920"/>
          </a:xfrm>
          <a:prstGeom prst="ellipse">
            <a:avLst/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148840"/>
            <a:ext cx="448056" cy="44805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440680" y="210312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Norms Shift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440680" y="246888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popular student says "I don't use drugs", it shifts what feels normal — powerfully.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320040" y="3291840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Shape 14"/>
          <p:cNvSpPr/>
          <p:nvPr/>
        </p:nvSpPr>
        <p:spPr>
          <a:xfrm>
            <a:off x="429768" y="3401568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429000"/>
            <a:ext cx="448056" cy="44805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033272" y="338328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Scalable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1033272" y="374904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20 peer educators — they reach 2,000 students. Low cost, high impact.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4727448" y="3291840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3" name="Shape 18"/>
          <p:cNvSpPr/>
          <p:nvPr/>
        </p:nvSpPr>
        <p:spPr>
          <a:xfrm>
            <a:off x="4837176" y="3401568"/>
            <a:ext cx="502920" cy="502920"/>
          </a:xfrm>
          <a:prstGeom prst="ellipse">
            <a:avLst/>
          </a:prstGeom>
          <a:solidFill>
            <a:srgbClr val="014D40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608" y="3429000"/>
            <a:ext cx="448056" cy="44805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440680" y="338328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Works in Nigeria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440680" y="374904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education in Nigerian tertiary institutions has significantly improved substance use knowledge and attitudes.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28" name="Text 22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PREVENTION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9E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2286000"/>
            <a:ext cx="4572000" cy="4572000"/>
          </a:xfrm>
          <a:prstGeom prst="ellipse">
            <a:avLst/>
          </a:prstGeom>
          <a:solidFill>
            <a:srgbClr val="F59E0B">
              <a:alpha val="60000"/>
            </a:srgbClr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06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858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Role &amp;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Action Steps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3547872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skills you can use from today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3017520"/>
            <a:ext cx="12801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Say No — And Mean It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Refusal skills you can practise and use in any situation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8503920" cy="685800"/>
          </a:xfrm>
          <a:prstGeom prst="roundRect">
            <a:avLst>
              <a:gd name="adj" fmla="val 13333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457200" y="1207008"/>
            <a:ext cx="82296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🎭  SCENARIO: At a party, a senior friend says: "Come on — just one drink! Don't be forming. Everyone is having fun. Don't be boring."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938528"/>
            <a:ext cx="8503920" cy="530352"/>
          </a:xfrm>
          <a:prstGeom prst="roundRect">
            <a:avLst>
              <a:gd name="adj" fmla="val 12069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411480" y="1984248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Weak Response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304288" y="198424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"Maybe just a small one..."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50992" y="198424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Ambiguous. Invites more pressure. You may end up drinking.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0040" y="2532888"/>
            <a:ext cx="8503920" cy="530352"/>
          </a:xfrm>
          <a:prstGeom prst="roundRect">
            <a:avLst>
              <a:gd name="adj" fmla="val 12069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2" name="Text 10"/>
          <p:cNvSpPr/>
          <p:nvPr/>
        </p:nvSpPr>
        <p:spPr>
          <a:xfrm>
            <a:off x="411480" y="2578608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7A8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Direct Refusal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304288" y="257860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"No thanks, I'm fine with water tonight."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650992" y="257860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Clear, calm, no apology, no long explanation needed.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20040" y="3127248"/>
            <a:ext cx="8503920" cy="530352"/>
          </a:xfrm>
          <a:prstGeom prst="roundRect">
            <a:avLst>
              <a:gd name="adj" fmla="val 12069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6" name="Text 14"/>
          <p:cNvSpPr/>
          <p:nvPr/>
        </p:nvSpPr>
        <p:spPr>
          <a:xfrm>
            <a:off x="411480" y="3172968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  Deflection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304288" y="317296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"I'm the designated driver tonight."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650992" y="317296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an external reason. Saves face socially — very effective.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20040" y="3721608"/>
            <a:ext cx="8503920" cy="530352"/>
          </a:xfrm>
          <a:prstGeom prst="roundRect">
            <a:avLst>
              <a:gd name="adj" fmla="val 12069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0" name="Text 18"/>
          <p:cNvSpPr/>
          <p:nvPr/>
        </p:nvSpPr>
        <p:spPr>
          <a:xfrm>
            <a:off x="411480" y="3767328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💪  Own Your Choice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304288" y="376732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work better clear-headed — that's just me."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650992" y="376732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refusal into a personal preference, not a moral judgment.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0040" y="4315968"/>
            <a:ext cx="8503920" cy="530352"/>
          </a:xfrm>
          <a:prstGeom prst="roundRect">
            <a:avLst>
              <a:gd name="adj" fmla="val 12069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4" name="Text 22"/>
          <p:cNvSpPr/>
          <p:nvPr/>
        </p:nvSpPr>
        <p:spPr>
          <a:xfrm>
            <a:off x="411480" y="4361688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🚶  Exit Strategy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304288" y="436168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have to go greet someone — catch you later."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650992" y="436168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words feel hard, physically removing yourself works too.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28" name="Text 26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SKILLS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Will Cover Today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journey from understanding to action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475488" y="123444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0" y="1234440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75488" y="160020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 Substance Use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75488" y="20756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spectrum &amp; substances common in Nigeria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200400" y="114300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D7A5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1" name="Text 8"/>
          <p:cNvSpPr/>
          <p:nvPr/>
        </p:nvSpPr>
        <p:spPr>
          <a:xfrm>
            <a:off x="3310128" y="123444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0" y="1234440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10128" y="160020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Peer Influence Works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310128" y="20756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pressure, subtle norms &amp; social media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6035040" y="114300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6" name="Text 12"/>
          <p:cNvSpPr/>
          <p:nvPr/>
        </p:nvSpPr>
        <p:spPr>
          <a:xfrm>
            <a:off x="6144768" y="123444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0" y="1234440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44768" y="160020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Young People Are Vulnerable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144768" y="207568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factors, brain development &amp; culture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365760" y="292608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D7A5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1" name="Text 16"/>
          <p:cNvSpPr/>
          <p:nvPr/>
        </p:nvSpPr>
        <p:spPr>
          <a:xfrm>
            <a:off x="475488" y="301752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8880" y="3017520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75488" y="338328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Protects Young People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475488" y="385876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Resilience, family, faith &amp; community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3200400" y="292608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6" name="Text 20"/>
          <p:cNvSpPr/>
          <p:nvPr/>
        </p:nvSpPr>
        <p:spPr>
          <a:xfrm>
            <a:off x="3310128" y="301752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0" y="3017520"/>
            <a:ext cx="384048" cy="38404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3310128" y="338328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Prevention That Actually Works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3310128" y="385876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skills, peer education &amp; policy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6035040" y="2926080"/>
            <a:ext cx="2606040" cy="1554480"/>
          </a:xfrm>
          <a:prstGeom prst="roundRect">
            <a:avLst>
              <a:gd name="adj" fmla="val 7059"/>
            </a:avLst>
          </a:prstGeom>
          <a:solidFill>
            <a:srgbClr val="0D7A5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1" name="Text 24"/>
          <p:cNvSpPr/>
          <p:nvPr/>
        </p:nvSpPr>
        <p:spPr>
          <a:xfrm>
            <a:off x="6144768" y="301752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160" y="3017520"/>
            <a:ext cx="384048" cy="38404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144768" y="3383280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Role &amp; Action Steps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6144768" y="3858768"/>
            <a:ext cx="23774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Refusal skills, where to get help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You or a Friend Needs Help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Seeking help is a sign of strength — not weakness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3977640" cy="3703320"/>
          </a:xfrm>
          <a:prstGeom prst="roundRect">
            <a:avLst>
              <a:gd name="adj" fmla="val 2963"/>
            </a:avLst>
          </a:prstGeom>
          <a:solidFill>
            <a:srgbClr val="DC262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Warning Signs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1801368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Needing a substance to feel "normal"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04288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04672" y="227685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alone or hiding use from others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79776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4672" y="2752344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school, work or family duties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55264"/>
            <a:ext cx="274320" cy="2743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04672" y="3227832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Mood swings, irritability or aggression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30752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04672" y="370332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problems — always "needing" more</a:t>
            </a:r>
            <a:endParaRPr lang="en-US" sz="11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06240"/>
            <a:ext cx="274320" cy="27432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804672" y="4178808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from family and old friends</a:t>
            </a:r>
            <a:endParaRPr lang="en-US" sz="1100" dirty="0"/>
          </a:p>
        </p:txBody>
      </p:sp>
      <p:sp>
        <p:nvSpPr>
          <p:cNvPr id="19" name="Shape 11"/>
          <p:cNvSpPr/>
          <p:nvPr/>
        </p:nvSpPr>
        <p:spPr>
          <a:xfrm>
            <a:off x="4526280" y="1170432"/>
            <a:ext cx="4297680" cy="3703320"/>
          </a:xfrm>
          <a:prstGeom prst="roundRect">
            <a:avLst>
              <a:gd name="adj" fmla="val 2963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0" name="Text 12"/>
          <p:cNvSpPr/>
          <p:nvPr/>
        </p:nvSpPr>
        <p:spPr>
          <a:xfrm>
            <a:off x="4663440" y="128016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✅  Steps to Take</a:t>
            </a:r>
            <a:endParaRPr lang="en-US" sz="1600" dirty="0"/>
          </a:p>
        </p:txBody>
      </p:sp>
      <p:sp>
        <p:nvSpPr>
          <p:cNvPr id="21" name="Shape 13"/>
          <p:cNvSpPr/>
          <p:nvPr/>
        </p:nvSpPr>
        <p:spPr>
          <a:xfrm>
            <a:off x="4663440" y="1874520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2" name="Text 14"/>
          <p:cNvSpPr/>
          <p:nvPr/>
        </p:nvSpPr>
        <p:spPr>
          <a:xfrm>
            <a:off x="4663440" y="1874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200" dirty="0"/>
          </a:p>
        </p:txBody>
      </p:sp>
      <p:sp>
        <p:nvSpPr>
          <p:cNvPr id="23" name="Text 15"/>
          <p:cNvSpPr/>
          <p:nvPr/>
        </p:nvSpPr>
        <p:spPr>
          <a:xfrm>
            <a:off x="5102352" y="1874520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a trusted adult: A parent, uncle, teacher or pastor you trust</a:t>
            </a:r>
            <a:endParaRPr lang="en-US" sz="1050" dirty="0"/>
          </a:p>
        </p:txBody>
      </p:sp>
      <p:sp>
        <p:nvSpPr>
          <p:cNvPr id="24" name="Shape 16"/>
          <p:cNvSpPr/>
          <p:nvPr/>
        </p:nvSpPr>
        <p:spPr>
          <a:xfrm>
            <a:off x="4663440" y="2459736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5" name="Text 17"/>
          <p:cNvSpPr/>
          <p:nvPr/>
        </p:nvSpPr>
        <p:spPr>
          <a:xfrm>
            <a:off x="4663440" y="245973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200" dirty="0"/>
          </a:p>
        </p:txBody>
      </p:sp>
      <p:sp>
        <p:nvSpPr>
          <p:cNvPr id="26" name="Text 18"/>
          <p:cNvSpPr/>
          <p:nvPr/>
        </p:nvSpPr>
        <p:spPr>
          <a:xfrm>
            <a:off x="5102352" y="2459736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your school counsellor: Confidential support — they are trained to help</a:t>
            </a:r>
            <a:endParaRPr lang="en-US" sz="1050" dirty="0"/>
          </a:p>
        </p:txBody>
      </p:sp>
      <p:sp>
        <p:nvSpPr>
          <p:cNvPr id="27" name="Shape 19"/>
          <p:cNvSpPr/>
          <p:nvPr/>
        </p:nvSpPr>
        <p:spPr>
          <a:xfrm>
            <a:off x="4663440" y="3044952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8" name="Text 20"/>
          <p:cNvSpPr/>
          <p:nvPr/>
        </p:nvSpPr>
        <p:spPr>
          <a:xfrm>
            <a:off x="4663440" y="304495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/>
          </a:p>
        </p:txBody>
      </p:sp>
      <p:sp>
        <p:nvSpPr>
          <p:cNvPr id="29" name="Text 21"/>
          <p:cNvSpPr/>
          <p:nvPr/>
        </p:nvSpPr>
        <p:spPr>
          <a:xfrm>
            <a:off x="5102352" y="3044952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NDLEA Nigeria: National Drug Law Enforcement Agency: 0800 235 3272</a:t>
            </a:r>
            <a:endParaRPr lang="en-US" sz="1050" dirty="0"/>
          </a:p>
        </p:txBody>
      </p:sp>
      <p:sp>
        <p:nvSpPr>
          <p:cNvPr id="30" name="Shape 22"/>
          <p:cNvSpPr/>
          <p:nvPr/>
        </p:nvSpPr>
        <p:spPr>
          <a:xfrm>
            <a:off x="4663440" y="3630168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Text 23"/>
          <p:cNvSpPr/>
          <p:nvPr/>
        </p:nvSpPr>
        <p:spPr>
          <a:xfrm>
            <a:off x="4663440" y="36301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24"/>
          <p:cNvSpPr/>
          <p:nvPr/>
        </p:nvSpPr>
        <p:spPr>
          <a:xfrm>
            <a:off x="5102352" y="3630168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YouthRISE Nigeria: Peer-led outreach and naloxone programmes for youth</a:t>
            </a:r>
            <a:endParaRPr lang="en-US" sz="1050" dirty="0"/>
          </a:p>
        </p:txBody>
      </p:sp>
      <p:sp>
        <p:nvSpPr>
          <p:cNvPr id="33" name="Shape 25"/>
          <p:cNvSpPr/>
          <p:nvPr/>
        </p:nvSpPr>
        <p:spPr>
          <a:xfrm>
            <a:off x="4663440" y="4215384"/>
            <a:ext cx="347472" cy="347472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4" name="Text 26"/>
          <p:cNvSpPr/>
          <p:nvPr/>
        </p:nvSpPr>
        <p:spPr>
          <a:xfrm>
            <a:off x="4663440" y="421538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5102352" y="4215384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 community leader: Religious leaders offer pastoral care and referrals</a:t>
            </a:r>
            <a:endParaRPr lang="en-US" sz="1050" dirty="0"/>
          </a:p>
        </p:txBody>
      </p:sp>
      <p:sp>
        <p:nvSpPr>
          <p:cNvPr id="36" name="Shape 28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7" name="Text 29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ACTION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want every person to leave with today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429768" y="1280160"/>
            <a:ext cx="502920" cy="502920"/>
          </a:xfrm>
          <a:prstGeom prst="ellipse">
            <a:avLst/>
          </a:prstGeom>
          <a:solidFill>
            <a:srgbClr val="014D40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Text 5"/>
          <p:cNvSpPr/>
          <p:nvPr/>
        </p:nvSpPr>
        <p:spPr>
          <a:xfrm>
            <a:off x="429768" y="1280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33272" y="1261872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influence is the #1 driver of substance use initiation — but it can also be flipped to prevent it.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27448" y="1170432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0" name="Shape 8"/>
          <p:cNvSpPr/>
          <p:nvPr/>
        </p:nvSpPr>
        <p:spPr>
          <a:xfrm>
            <a:off x="4837176" y="128016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1" name="Text 9"/>
          <p:cNvSpPr/>
          <p:nvPr/>
        </p:nvSpPr>
        <p:spPr>
          <a:xfrm>
            <a:off x="4837176" y="1280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40680" y="1261872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amplifies peer pressure and distorts norms. Most people are NOT using drugs — even if social media says otherwise.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2432304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4" name="Shape 12"/>
          <p:cNvSpPr/>
          <p:nvPr/>
        </p:nvSpPr>
        <p:spPr>
          <a:xfrm>
            <a:off x="429768" y="2542032"/>
            <a:ext cx="502920" cy="502920"/>
          </a:xfrm>
          <a:prstGeom prst="ellipse">
            <a:avLst/>
          </a:prstGeom>
          <a:solidFill>
            <a:srgbClr val="014D40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5" name="Text 13"/>
          <p:cNvSpPr/>
          <p:nvPr/>
        </p:nvSpPr>
        <p:spPr>
          <a:xfrm>
            <a:off x="429768" y="25420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33272" y="2523744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 don't equal destiny. Protective factors — self-identity, good friends, family, skills — are genuinely powerful.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727448" y="2432304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Shape 16"/>
          <p:cNvSpPr/>
          <p:nvPr/>
        </p:nvSpPr>
        <p:spPr>
          <a:xfrm>
            <a:off x="4837176" y="2542032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9" name="Text 17"/>
          <p:cNvSpPr/>
          <p:nvPr/>
        </p:nvSpPr>
        <p:spPr>
          <a:xfrm>
            <a:off x="4837176" y="25420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40680" y="2523744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prevention — life skills training and peer education — can significantly reduce substance use in Nigeria.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" y="3694176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2" name="Shape 20"/>
          <p:cNvSpPr/>
          <p:nvPr/>
        </p:nvSpPr>
        <p:spPr>
          <a:xfrm>
            <a:off x="429768" y="3803904"/>
            <a:ext cx="502920" cy="502920"/>
          </a:xfrm>
          <a:prstGeom prst="ellipse">
            <a:avLst/>
          </a:prstGeom>
          <a:solidFill>
            <a:srgbClr val="014D40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3" name="Text 21"/>
          <p:cNvSpPr/>
          <p:nvPr/>
        </p:nvSpPr>
        <p:spPr>
          <a:xfrm>
            <a:off x="429768" y="38039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33272" y="3785616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Saying NO is a skill you can learn and practise. You do not owe anyone an explanation for your choices.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27448" y="3694176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6" name="Shape 24"/>
          <p:cNvSpPr/>
          <p:nvPr/>
        </p:nvSpPr>
        <p:spPr>
          <a:xfrm>
            <a:off x="4837176" y="3803904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7" name="Text 25"/>
          <p:cNvSpPr/>
          <p:nvPr/>
        </p:nvSpPr>
        <p:spPr>
          <a:xfrm>
            <a:off x="4837176" y="38039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440680" y="3785616"/>
            <a:ext cx="34015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exists. Seeking support is strength — for yourself and for a friend who may be struggling.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0" name="Text 28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14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731520"/>
            <a:ext cx="5486400" cy="5486400"/>
          </a:xfrm>
          <a:prstGeom prst="ellipse">
            <a:avLst/>
          </a:prstGeom>
          <a:solidFill>
            <a:srgbClr val="0D7A5F">
              <a:alpha val="55000"/>
            </a:srgbClr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0D7A5F">
              <a:alpha val="45000"/>
            </a:srgbClr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4" name="Text 2"/>
          <p:cNvSpPr/>
          <p:nvPr/>
        </p:nvSpPr>
        <p:spPr>
          <a:xfrm>
            <a:off x="274320" y="548640"/>
            <a:ext cx="914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0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</a:t>
            </a:r>
            <a:endParaRPr lang="en-US" sz="8800" dirty="0"/>
          </a:p>
        </p:txBody>
      </p:sp>
      <p:sp>
        <p:nvSpPr>
          <p:cNvPr id="5" name="Text 3"/>
          <p:cNvSpPr/>
          <p:nvPr/>
        </p:nvSpPr>
        <p:spPr>
          <a:xfrm>
            <a:off x="502920" y="1234440"/>
            <a:ext cx="80467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peer influence that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opens the door to substance use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 close it — if we build</a:t>
            </a:r>
            <a:endParaRPr lang="en-US" sz="2800" dirty="0"/>
          </a:p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right communities.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02920" y="3218688"/>
            <a:ext cx="228600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Text 5"/>
          <p:cNvSpPr/>
          <p:nvPr/>
        </p:nvSpPr>
        <p:spPr>
          <a:xfrm>
            <a:off x="502920" y="336499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the peer who makes a difference.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39319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·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4681728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UNODC (2018, 2021) · NDLEA (2019) · Griffin et al. (2023) · Ibeto (2024) · Akpan (2024) </a:t>
            </a:r>
            <a:r>
              <a:rPr lang="en-US" sz="75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Isola </a:t>
            </a:r>
            <a:r>
              <a:rPr lang="en-US" sz="75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al. (2025) · Frontiers in Psychiatry (2024)</a:t>
            </a:r>
            <a:endParaRPr lang="en-US" sz="7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3840480"/>
            <a:ext cx="82296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14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731520"/>
            <a:ext cx="5029200" cy="5029200"/>
          </a:xfrm>
          <a:prstGeom prst="ellipse">
            <a:avLst/>
          </a:prstGeom>
          <a:solidFill>
            <a:srgbClr val="0D7A5F">
              <a:alpha val="45000"/>
            </a:srgbClr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548640" y="13716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943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Substance Use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361188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it? Who does it affect? Why does it matter in Nigeria?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20040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Spectrum of Substance Use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everyone who tries a substance becomes addicted — but the risk is real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1691640" cy="347472"/>
          </a:xfrm>
          <a:prstGeom prst="rect">
            <a:avLst/>
          </a:prstGeom>
          <a:solidFill>
            <a:srgbClr val="17A885"/>
          </a:solidFill>
          <a:ln w="12700">
            <a:solidFill>
              <a:srgbClr val="17A885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2011680" y="1234440"/>
            <a:ext cx="1691640" cy="347472"/>
          </a:xfrm>
          <a:prstGeom prst="rect">
            <a:avLst/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3703320" y="1234440"/>
            <a:ext cx="1691640" cy="34747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8" name="Shape 6"/>
          <p:cNvSpPr/>
          <p:nvPr/>
        </p:nvSpPr>
        <p:spPr>
          <a:xfrm>
            <a:off x="5394960" y="1234440"/>
            <a:ext cx="1691640" cy="347472"/>
          </a:xfrm>
          <a:prstGeom prst="rect">
            <a:avLst/>
          </a:prstGeom>
          <a:solidFill>
            <a:srgbClr val="DC7826"/>
          </a:solidFill>
          <a:ln w="12700">
            <a:solidFill>
              <a:srgbClr val="DC7826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9" name="Shape 7"/>
          <p:cNvSpPr/>
          <p:nvPr/>
        </p:nvSpPr>
        <p:spPr>
          <a:xfrm>
            <a:off x="7086600" y="1234440"/>
            <a:ext cx="1691640" cy="34747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0" name="Shape 8"/>
          <p:cNvSpPr/>
          <p:nvPr/>
        </p:nvSpPr>
        <p:spPr>
          <a:xfrm>
            <a:off x="8778240" y="1234440"/>
            <a:ext cx="137160" cy="34747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1" name="Text 9"/>
          <p:cNvSpPr/>
          <p:nvPr/>
        </p:nvSpPr>
        <p:spPr>
          <a:xfrm>
            <a:off x="320040" y="1627632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3D5C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⟶  INCREASING RISK &amp; HARM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920240"/>
            <a:ext cx="1627632" cy="2697480"/>
          </a:xfrm>
          <a:prstGeom prst="roundRect">
            <a:avLst>
              <a:gd name="adj" fmla="val 5618"/>
            </a:avLst>
          </a:prstGeom>
          <a:solidFill>
            <a:srgbClr val="17A885">
              <a:alpha val="95000"/>
            </a:srgbClr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3" name="Text 11"/>
          <p:cNvSpPr/>
          <p:nvPr/>
        </p:nvSpPr>
        <p:spPr>
          <a:xfrm>
            <a:off x="365760" y="20299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Experimental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84048" y="2450592"/>
            <a:ext cx="14996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Trying once out of curiosity or peer daring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11480" y="3401568"/>
            <a:ext cx="1444752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6" name="Text 14"/>
          <p:cNvSpPr/>
          <p:nvPr/>
        </p:nvSpPr>
        <p:spPr>
          <a:xfrm>
            <a:off x="384048" y="3493008"/>
            <a:ext cx="14996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"Just one sip at a party"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011680" y="1920240"/>
            <a:ext cx="1627632" cy="2697480"/>
          </a:xfrm>
          <a:prstGeom prst="roundRect">
            <a:avLst>
              <a:gd name="adj" fmla="val 5618"/>
            </a:avLst>
          </a:prstGeom>
          <a:solidFill>
            <a:srgbClr val="0D7A5F">
              <a:alpha val="95000"/>
            </a:srgbClr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Text 16"/>
          <p:cNvSpPr/>
          <p:nvPr/>
        </p:nvSpPr>
        <p:spPr>
          <a:xfrm>
            <a:off x="2057400" y="20299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Recreational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075688" y="2450592"/>
            <a:ext cx="14996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Occasional use in social settings; still controlled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103120" y="3401568"/>
            <a:ext cx="1444752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1" name="Text 19"/>
          <p:cNvSpPr/>
          <p:nvPr/>
        </p:nvSpPr>
        <p:spPr>
          <a:xfrm>
            <a:off x="2075688" y="3493008"/>
            <a:ext cx="14996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"Only on weekends with friends"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703320" y="1920240"/>
            <a:ext cx="1627632" cy="2697480"/>
          </a:xfrm>
          <a:prstGeom prst="roundRect">
            <a:avLst>
              <a:gd name="adj" fmla="val 5618"/>
            </a:avLst>
          </a:prstGeom>
          <a:solidFill>
            <a:srgbClr val="F59E0B">
              <a:alpha val="95000"/>
            </a:srgbClr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3" name="Text 21"/>
          <p:cNvSpPr/>
          <p:nvPr/>
        </p:nvSpPr>
        <p:spPr>
          <a:xfrm>
            <a:off x="3749040" y="20299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Harmful Use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767328" y="2450592"/>
            <a:ext cx="14996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Causing damage to health, school or relationships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794760" y="3401568"/>
            <a:ext cx="1444752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6" name="Text 24"/>
          <p:cNvSpPr/>
          <p:nvPr/>
        </p:nvSpPr>
        <p:spPr>
          <a:xfrm>
            <a:off x="3767328" y="3493008"/>
            <a:ext cx="14996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Missing classes; fights at home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394960" y="1920240"/>
            <a:ext cx="1627632" cy="2697480"/>
          </a:xfrm>
          <a:prstGeom prst="roundRect">
            <a:avLst>
              <a:gd name="adj" fmla="val 5618"/>
            </a:avLst>
          </a:prstGeom>
          <a:solidFill>
            <a:srgbClr val="DC7826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8" name="Text 26"/>
          <p:cNvSpPr/>
          <p:nvPr/>
        </p:nvSpPr>
        <p:spPr>
          <a:xfrm>
            <a:off x="5440680" y="20299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Abuse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458968" y="2450592"/>
            <a:ext cx="14996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use despite clear consequences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0" y="3401568"/>
            <a:ext cx="1444752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Text 29"/>
          <p:cNvSpPr/>
          <p:nvPr/>
        </p:nvSpPr>
        <p:spPr>
          <a:xfrm>
            <a:off x="5458968" y="3493008"/>
            <a:ext cx="14996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Failed exams, yet continuing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7086600" y="1920240"/>
            <a:ext cx="1627632" cy="2697480"/>
          </a:xfrm>
          <a:prstGeom prst="roundRect">
            <a:avLst>
              <a:gd name="adj" fmla="val 5618"/>
            </a:avLst>
          </a:prstGeom>
          <a:solidFill>
            <a:srgbClr val="DC2626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3" name="Text 31"/>
          <p:cNvSpPr/>
          <p:nvPr/>
        </p:nvSpPr>
        <p:spPr>
          <a:xfrm>
            <a:off x="7132320" y="20299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Dependence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7150608" y="2450592"/>
            <a:ext cx="14996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Tolerance, withdrawal, cannot stop without help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178040" y="3401568"/>
            <a:ext cx="1444752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6" name="Text 34"/>
          <p:cNvSpPr/>
          <p:nvPr/>
        </p:nvSpPr>
        <p:spPr>
          <a:xfrm>
            <a:off x="7150608" y="3493008"/>
            <a:ext cx="14996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Physical need; life falls apart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8" name="Text 36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DEFINITIONS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Substances Abused in Nigeria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what's out there is the first step to prevention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170432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Shape 4"/>
          <p:cNvSpPr/>
          <p:nvPr/>
        </p:nvSpPr>
        <p:spPr>
          <a:xfrm>
            <a:off x="347472" y="1170432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7" name="Shape 5"/>
          <p:cNvSpPr/>
          <p:nvPr/>
        </p:nvSpPr>
        <p:spPr>
          <a:xfrm>
            <a:off x="347472" y="1444752"/>
            <a:ext cx="2633472" cy="228600"/>
          </a:xfrm>
          <a:prstGeom prst="rect">
            <a:avLst/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8" name="Text 6"/>
          <p:cNvSpPr/>
          <p:nvPr/>
        </p:nvSpPr>
        <p:spPr>
          <a:xfrm>
            <a:off x="457200" y="12344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Alcohol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221992" y="1207008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1719072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prevalent; socially normalised at parties and celebrations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82112" y="1170432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2" name="Shape 10"/>
          <p:cNvSpPr/>
          <p:nvPr/>
        </p:nvSpPr>
        <p:spPr>
          <a:xfrm>
            <a:off x="3182112" y="1170432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3" name="Shape 11"/>
          <p:cNvSpPr/>
          <p:nvPr/>
        </p:nvSpPr>
        <p:spPr>
          <a:xfrm>
            <a:off x="3182112" y="1444752"/>
            <a:ext cx="2633472" cy="228600"/>
          </a:xfrm>
          <a:prstGeom prst="rect">
            <a:avLst/>
          </a:prstGeom>
          <a:solidFill>
            <a:srgbClr val="17A88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4" name="Text 12"/>
          <p:cNvSpPr/>
          <p:nvPr/>
        </p:nvSpPr>
        <p:spPr>
          <a:xfrm>
            <a:off x="3291840" y="12344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Cannabis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(Marijuana)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56632" y="1207008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6.7%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past-year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291840" y="1719072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Widely available; often the gateway substance introduced by peers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016752" y="1170432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8" name="Shape 16"/>
          <p:cNvSpPr/>
          <p:nvPr/>
        </p:nvSpPr>
        <p:spPr>
          <a:xfrm>
            <a:off x="6016752" y="1170432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19" name="Shape 17"/>
          <p:cNvSpPr/>
          <p:nvPr/>
        </p:nvSpPr>
        <p:spPr>
          <a:xfrm>
            <a:off x="6016752" y="1444752"/>
            <a:ext cx="2633472" cy="228600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0" name="Text 18"/>
          <p:cNvSpPr/>
          <p:nvPr/>
        </p:nvSpPr>
        <p:spPr>
          <a:xfrm>
            <a:off x="6126480" y="123444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Tramadol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891272" y="1207008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5.2%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past-year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126480" y="1719072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Prescription painkiller misused for euphoria; drug of choice in Northern Nigeria campuses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47472" y="2980944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24" name="Shape 22"/>
          <p:cNvSpPr/>
          <p:nvPr/>
        </p:nvSpPr>
        <p:spPr>
          <a:xfrm>
            <a:off x="347472" y="2980944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5" name="Shape 23"/>
          <p:cNvSpPr/>
          <p:nvPr/>
        </p:nvSpPr>
        <p:spPr>
          <a:xfrm>
            <a:off x="347472" y="3255264"/>
            <a:ext cx="2633472" cy="228600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26" name="Text 24"/>
          <p:cNvSpPr/>
          <p:nvPr/>
        </p:nvSpPr>
        <p:spPr>
          <a:xfrm>
            <a:off x="457200" y="304495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Codeine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Syrups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221992" y="301752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4.3%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past-year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3529584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Sold over the counter; mixed with drinks for sedation or pleasure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182112" y="2980944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0" name="Shape 28"/>
          <p:cNvSpPr/>
          <p:nvPr/>
        </p:nvSpPr>
        <p:spPr>
          <a:xfrm>
            <a:off x="3182112" y="2980944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DC262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1" name="Shape 29"/>
          <p:cNvSpPr/>
          <p:nvPr/>
        </p:nvSpPr>
        <p:spPr>
          <a:xfrm>
            <a:off x="3182112" y="3255264"/>
            <a:ext cx="2633472" cy="228600"/>
          </a:xfrm>
          <a:prstGeom prst="rect">
            <a:avLst/>
          </a:prstGeom>
          <a:solidFill>
            <a:srgbClr val="DC262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2" name="Text 30"/>
          <p:cNvSpPr/>
          <p:nvPr/>
        </p:nvSpPr>
        <p:spPr>
          <a:xfrm>
            <a:off x="3291840" y="304495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Tobacco &amp;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E-cigarettes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056632" y="301752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rapidly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291840" y="3529584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50.3% lifetime prevalence in some states; social media glamorises vaping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016752" y="2980944"/>
            <a:ext cx="2633472" cy="1664208"/>
          </a:xfrm>
          <a:prstGeom prst="roundRect">
            <a:avLst>
              <a:gd name="adj" fmla="val 5495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6" name="Shape 34"/>
          <p:cNvSpPr/>
          <p:nvPr/>
        </p:nvSpPr>
        <p:spPr>
          <a:xfrm>
            <a:off x="6016752" y="2980944"/>
            <a:ext cx="2633472" cy="502920"/>
          </a:xfrm>
          <a:prstGeom prst="roundRect">
            <a:avLst>
              <a:gd name="adj" fmla="val 18182"/>
            </a:avLst>
          </a:prstGeom>
          <a:solidFill>
            <a:srgbClr val="DC262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7" name="Shape 35"/>
          <p:cNvSpPr/>
          <p:nvPr/>
        </p:nvSpPr>
        <p:spPr>
          <a:xfrm>
            <a:off x="6016752" y="3255264"/>
            <a:ext cx="2633472" cy="228600"/>
          </a:xfrm>
          <a:prstGeom prst="rect">
            <a:avLst/>
          </a:prstGeom>
          <a:solidFill>
            <a:srgbClr val="DC262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8" name="Text 36"/>
          <p:cNvSpPr/>
          <p:nvPr/>
        </p:nvSpPr>
        <p:spPr>
          <a:xfrm>
            <a:off x="6126480" y="304495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Polydrug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7891272" y="301752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126480" y="3529584"/>
            <a:ext cx="241401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multiple substances together — the most dangerous pattern; significantly increases harm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42" name="Text 40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DEFINITIONS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7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1828800"/>
            <a:ext cx="4114800" cy="4114800"/>
          </a:xfrm>
          <a:prstGeom prst="ellipse">
            <a:avLst/>
          </a:prstGeom>
          <a:solidFill>
            <a:srgbClr val="014D40">
              <a:alpha val="60000"/>
            </a:srgbClr>
          </a:solidFill>
          <a:ln w="12700">
            <a:solidFill>
              <a:srgbClr val="014D40"/>
            </a:solidFill>
            <a:prstDash val="solid"/>
          </a:ln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2179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Peer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Influence Works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356616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invisible force that shapes our choices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017520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Pathways of Peer Influence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are powerful — but the invisible one is often more dangerous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3931920" cy="3721608"/>
          </a:xfrm>
          <a:prstGeom prst="roundRect">
            <a:avLst>
              <a:gd name="adj" fmla="val 2948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280160"/>
            <a:ext cx="594360" cy="594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70432" y="1298448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 Pressure</a:t>
            </a:r>
            <a:endParaRPr lang="en-US" sz="1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" y="1938528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7240" y="1901952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 offers you a drink at a party</a:t>
            </a:r>
            <a:endParaRPr lang="en-US" sz="1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" y="2459736"/>
            <a:ext cx="274320" cy="274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240" y="242316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"Come on, everyone is doing it!"</a:t>
            </a:r>
            <a:endParaRPr lang="en-US" sz="11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" y="2980944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77240" y="2944368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mocked: "You are a baby"</a:t>
            </a:r>
            <a:endParaRPr lang="en-US" sz="11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" y="3502152"/>
            <a:ext cx="274320" cy="27432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77240" y="346557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initiation or dare rituals</a:t>
            </a:r>
            <a:endParaRPr lang="en-US" sz="115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" y="4023360"/>
            <a:ext cx="274320" cy="27432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777240" y="3986784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senior colleague modelling use</a:t>
            </a:r>
            <a:endParaRPr lang="en-US" sz="1150" dirty="0"/>
          </a:p>
        </p:txBody>
      </p:sp>
      <p:sp>
        <p:nvSpPr>
          <p:cNvPr id="18" name="Shape 10"/>
          <p:cNvSpPr/>
          <p:nvPr/>
        </p:nvSpPr>
        <p:spPr>
          <a:xfrm>
            <a:off x="4572000" y="1170432"/>
            <a:ext cx="4251960" cy="3721608"/>
          </a:xfrm>
          <a:prstGeom prst="roundRect">
            <a:avLst>
              <a:gd name="adj" fmla="val 2948"/>
            </a:avLst>
          </a:prstGeom>
          <a:solidFill>
            <a:srgbClr val="F59E0B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592" y="1280160"/>
            <a:ext cx="594360" cy="594360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5394960" y="129844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INDIRECT Norms</a:t>
            </a:r>
            <a:endParaRPr lang="en-US" sz="180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1938528"/>
            <a:ext cx="274320" cy="274320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5010912" y="190195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"Everyone at X parties drinks"</a:t>
            </a:r>
            <a:endParaRPr lang="en-US" sz="115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2459736"/>
            <a:ext cx="274320" cy="274320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010912" y="242316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Seeing cool peers post drug use online</a:t>
            </a:r>
            <a:endParaRPr lang="en-US" sz="1150" dirty="0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2980944"/>
            <a:ext cx="274320" cy="274320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5010912" y="294436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Assuming use is more common than it is</a:t>
            </a:r>
            <a:endParaRPr lang="en-US" sz="115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3502152"/>
            <a:ext cx="274320" cy="274320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5010912" y="346557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Wanting to fit into a social group</a:t>
            </a:r>
            <a:endParaRPr lang="en-US" sz="115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728" y="4023360"/>
            <a:ext cx="274320" cy="274320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5010912" y="398678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glorifying substance use</a:t>
            </a:r>
            <a:endParaRPr lang="en-US" sz="1150" dirty="0"/>
          </a:p>
        </p:txBody>
      </p:sp>
      <p:sp>
        <p:nvSpPr>
          <p:cNvPr id="31" name="Shape 17"/>
          <p:cNvSpPr/>
          <p:nvPr/>
        </p:nvSpPr>
        <p:spPr>
          <a:xfrm>
            <a:off x="3200400" y="2331720"/>
            <a:ext cx="1097280" cy="1554480"/>
          </a:xfrm>
          <a:prstGeom prst="roundRect">
            <a:avLst>
              <a:gd name="adj" fmla="val 8333"/>
            </a:avLst>
          </a:prstGeom>
          <a:solidFill>
            <a:srgbClr val="DC262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32" name="Text 18"/>
          <p:cNvSpPr/>
          <p:nvPr/>
        </p:nvSpPr>
        <p:spPr>
          <a:xfrm>
            <a:off x="3218688" y="2377440"/>
            <a:ext cx="106070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Often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Powerful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→</a:t>
            </a:r>
            <a:endParaRPr lang="en-US" sz="1100" dirty="0"/>
          </a:p>
        </p:txBody>
      </p:sp>
      <p:sp>
        <p:nvSpPr>
          <p:cNvPr id="33" name="Shape 19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4" name="Text 20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PEER INFLUENCE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Story You May Recognise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influence in everyday life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5303520" cy="374904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6" name="Text 4"/>
          <p:cNvSpPr/>
          <p:nvPr/>
        </p:nvSpPr>
        <p:spPr>
          <a:xfrm>
            <a:off x="502920" y="12801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📖  Meet </a:t>
            </a:r>
            <a:r>
              <a:rPr lang="en-US" sz="1400" b="1" dirty="0" err="1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Idu</a:t>
            </a:r>
            <a:r>
              <a:rPr lang="en-US" sz="14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18, JAMB Finalist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783080"/>
            <a:ext cx="4937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Idu</a:t>
            </a: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just got admitted to university. He's smart, excited, and nervous.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2368296"/>
            <a:ext cx="4937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first week, his new roommate Anyela and his friends invite him to a party. "Just come, na fun — everyone will be there."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2953512"/>
            <a:ext cx="4937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party, drinks are passed around. Anyela says: "Abeg, don't be forming. It's just one beer. You want people to think you're razz?"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538728"/>
            <a:ext cx="4937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Idu</a:t>
            </a: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doesn't want to drink — but he also doesn't want to lose new friends in week one.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02920" y="4123944"/>
            <a:ext cx="4937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takes one sip. Then another. By the end of the semester, he is drinking every weekend — even alone.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852160" y="1170432"/>
            <a:ext cx="2971800" cy="3749040"/>
          </a:xfrm>
          <a:prstGeom prst="roundRect">
            <a:avLst>
              <a:gd name="adj" fmla="val 3692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sp>
        <p:nvSpPr>
          <p:cNvPr id="13" name="Text 11"/>
          <p:cNvSpPr/>
          <p:nvPr/>
        </p:nvSpPr>
        <p:spPr>
          <a:xfrm>
            <a:off x="5989320" y="12801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Happened Here?</a:t>
            </a:r>
            <a:endParaRPr lang="en-US" sz="13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828800"/>
            <a:ext cx="292608" cy="29260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355080" y="180136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Pressure: Explicit offer and shaming</a:t>
            </a:r>
            <a:endParaRPr lang="en-US" sz="105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2423160"/>
            <a:ext cx="292608" cy="29260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355080" y="239572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of Rejection: Wanting to belong</a:t>
            </a:r>
            <a:endParaRPr lang="en-US" sz="105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3017520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55080" y="299008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 Misperception: "Everyone does it"</a:t>
            </a:r>
            <a:endParaRPr lang="en-US" sz="105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3611880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55080" y="358444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Identity: Not seeming "razz" (unsophisticated)</a:t>
            </a:r>
            <a:endParaRPr lang="en-US" sz="105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4206240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355080" y="417880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Escalation: Social use → solitary use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25" name="Text 18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PEER INFLUENCE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014D40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Media: The New Peer Pressure Arena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66751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influence of friends now travels through your phone screen 24/7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3474720" cy="3721608"/>
          </a:xfrm>
          <a:prstGeom prst="roundRect">
            <a:avLst>
              <a:gd name="adj" fmla="val 3158"/>
            </a:avLst>
          </a:prstGeom>
          <a:solidFill>
            <a:srgbClr val="014D4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1371600"/>
            <a:ext cx="1188720" cy="11887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11480" y="2633472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93.1%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411480" y="3310128"/>
            <a:ext cx="3291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youth identified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peer influence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social media as 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substance use factor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(Akpan, 2024)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023360" y="1170432"/>
            <a:ext cx="4800600" cy="822960"/>
          </a:xfrm>
          <a:prstGeom prst="roundRect">
            <a:avLst>
              <a:gd name="adj" fmla="val 8889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520" y="1307592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36592" y="1243584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Glamourising Use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4736592" y="1536192"/>
            <a:ext cx="39502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Influencers post videos drinking/smoking at lavish parties — it looks cool, aspirational, normal.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4023360" y="2103120"/>
            <a:ext cx="4800600" cy="822960"/>
          </a:xfrm>
          <a:prstGeom prst="roundRect">
            <a:avLst>
              <a:gd name="adj" fmla="val 8889"/>
            </a:avLst>
          </a:prstGeom>
          <a:solidFill>
            <a:srgbClr val="E6F4F1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20" y="2240280"/>
            <a:ext cx="502920" cy="5029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736592" y="2176272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Always-On Peer Pressure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4736592" y="2468880"/>
            <a:ext cx="39502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face-to-face pressure, social media is 24/7. You can't go home and escape it.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023360" y="3035808"/>
            <a:ext cx="4800600" cy="822960"/>
          </a:xfrm>
          <a:prstGeom prst="roundRect">
            <a:avLst>
              <a:gd name="adj" fmla="val 8889"/>
            </a:avLst>
          </a:prstGeom>
          <a:solidFill>
            <a:srgbClr val="F0FBF8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520" y="3172968"/>
            <a:ext cx="502920" cy="5029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736592" y="3108960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Fear of Missing Out (FOMO)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4736592" y="3401568"/>
            <a:ext cx="39502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"Everyone is at that party having fun." Young people feel left out if they don't participate.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4023360" y="3968496"/>
            <a:ext cx="4800600" cy="822960"/>
          </a:xfrm>
          <a:prstGeom prst="roundRect">
            <a:avLst>
              <a:gd name="adj" fmla="val 8889"/>
            </a:avLst>
          </a:prstGeom>
          <a:solidFill>
            <a:srgbClr val="E6F4F1"/>
          </a:solidFill>
          <a:ln/>
          <a:effectLst>
            <a:outerShdw blurRad="76200" dist="25400" dir="2700000" algn="bl" rotWithShape="0">
              <a:srgbClr val="014D40">
                <a:alpha val="10000"/>
              </a:srgbClr>
            </a:outerShdw>
          </a:effectLst>
        </p:spPr>
        <p:txBody>
          <a:bodyPr/>
          <a:lstStyle/>
          <a:p>
            <a:endParaRPr lang="en-NG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0520" y="4105656"/>
            <a:ext cx="502920" cy="5029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736592" y="4041648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14D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False Norms</a:t>
            </a:r>
            <a:endParaRPr lang="en-US" sz="1200" dirty="0"/>
          </a:p>
        </p:txBody>
      </p:sp>
      <p:sp>
        <p:nvSpPr>
          <p:cNvPr id="24" name="Text 17"/>
          <p:cNvSpPr/>
          <p:nvPr/>
        </p:nvSpPr>
        <p:spPr>
          <a:xfrm>
            <a:off x="4736592" y="4334256"/>
            <a:ext cx="39502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over-represents drug use. Most people at a party are NOT using — but videos show only those who are.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365760" y="4709160"/>
            <a:ext cx="1463040" cy="27432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lstStyle/>
          <a:p>
            <a:endParaRPr lang="en-NG"/>
          </a:p>
        </p:txBody>
      </p:sp>
      <p:sp>
        <p:nvSpPr>
          <p:cNvPr id="26" name="Text 19"/>
          <p:cNvSpPr/>
          <p:nvPr/>
        </p:nvSpPr>
        <p:spPr>
          <a:xfrm>
            <a:off x="365760" y="47091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14D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PEER INFLUENCE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2121</Words>
  <Application>Microsoft Office PowerPoint</Application>
  <PresentationFormat>On-screen Show (16:9)</PresentationFormat>
  <Paragraphs>314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Influence on Substance Use &amp; Prevention Interventions</dc:title>
  <dc:subject>PptxGenJS Presentation</dc:subject>
  <dc:creator>Public Health Education</dc:creator>
  <cp:lastModifiedBy>Sam Adejoh</cp:lastModifiedBy>
  <cp:revision>6</cp:revision>
  <dcterms:created xsi:type="dcterms:W3CDTF">2026-06-23T05:01:51Z</dcterms:created>
  <dcterms:modified xsi:type="dcterms:W3CDTF">2026-06-28T07:34:57Z</dcterms:modified>
</cp:coreProperties>
</file>